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</p:sldMasterIdLst>
  <p:notesMasterIdLst>
    <p:notesMasterId r:id="rId15"/>
  </p:notesMasterIdLst>
  <p:handoutMasterIdLst>
    <p:handoutMasterId r:id="rId16"/>
  </p:handoutMasterIdLst>
  <p:sldIdLst>
    <p:sldId id="256" r:id="rId4"/>
    <p:sldId id="296" r:id="rId5"/>
    <p:sldId id="297" r:id="rId6"/>
    <p:sldId id="266" r:id="rId7"/>
    <p:sldId id="313" r:id="rId8"/>
    <p:sldId id="314" r:id="rId9"/>
    <p:sldId id="260" r:id="rId10"/>
    <p:sldId id="278" r:id="rId11"/>
    <p:sldId id="280" r:id="rId12"/>
    <p:sldId id="284" r:id="rId13"/>
    <p:sldId id="305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8320921-8228-42D0-AB75-11AD7C06CE48}">
          <p14:sldIdLst>
            <p14:sldId id="256"/>
            <p14:sldId id="296"/>
            <p14:sldId id="297"/>
            <p14:sldId id="266"/>
            <p14:sldId id="313"/>
            <p14:sldId id="314"/>
          </p14:sldIdLst>
        </p14:section>
        <p14:section name="Abschnitt ohne Titel" id="{0E7016AA-4E4F-427F-9BB5-7AFAB0EECFA4}">
          <p14:sldIdLst>
            <p14:sldId id="260"/>
            <p14:sldId id="278"/>
            <p14:sldId id="280"/>
            <p14:sldId id="28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6600"/>
    <a:srgbClr val="64FF00"/>
    <a:srgbClr val="FFFF00"/>
    <a:srgbClr val="00FF00"/>
    <a:srgbClr val="0000FF"/>
    <a:srgbClr val="FF00FF"/>
    <a:srgbClr val="F0FF8C"/>
    <a:srgbClr val="DCFF78"/>
    <a:srgbClr val="C5F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85714" autoAdjust="0"/>
  </p:normalViewPr>
  <p:slideViewPr>
    <p:cSldViewPr showGuides="1">
      <p:cViewPr varScale="1">
        <p:scale>
          <a:sx n="69" d="100"/>
          <a:sy n="69" d="100"/>
        </p:scale>
        <p:origin x="177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FA8D5-9251-4C8A-951B-A81AEDA5C8D4}" type="datetimeFigureOut">
              <a:rPr lang="de-DE" smtClean="0"/>
              <a:t>01.04.2017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F8F99-80EC-458E-A88D-F2DE360E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9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71BFD-61D4-451C-8E4D-C0B4A3302574}" type="datetimeFigureOut">
              <a:rPr lang="de-DE" smtClean="0"/>
              <a:t>01.04.2017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FE38-8676-410B-ACF4-5CC68B42D0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35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Erstes Fair zum Erfolg Turnier</a:t>
            </a:r>
          </a:p>
          <a:p>
            <a:r>
              <a:rPr lang="de-DE" dirty="0"/>
              <a:t>Wer weiß, was Fair zum Erfolg ist?</a:t>
            </a:r>
          </a:p>
          <a:p>
            <a:r>
              <a:rPr lang="de-DE" dirty="0"/>
              <a:t>Worauf habt ihr euch hier heute eingelassen?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FE38-8676-410B-ACF4-5CC68B42D08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548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Prozess des Zusammenwachsens hier beschleunigen</a:t>
            </a:r>
          </a:p>
          <a:p>
            <a:r>
              <a:rPr lang="de-DE" dirty="0"/>
              <a:t>In diesem Sinne: Nicht viel Erfolg, sondern fairen Erfolg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FE38-8676-410B-ACF4-5CC68B42D08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89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Nur durch Leitbild ist Fair zum Erfolg das, was es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FE38-8676-410B-ACF4-5CC68B42D08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60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Impuls durch Forenbeitrag</a:t>
            </a:r>
          </a:p>
          <a:p>
            <a:r>
              <a:rPr lang="de-DE" dirty="0"/>
              <a:t>Alles im Leben hat seinen Preis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FE38-8676-410B-ACF4-5CC68B42D08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35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Kooperation, keine Organisation</a:t>
            </a:r>
          </a:p>
          <a:p>
            <a:r>
              <a:rPr lang="de-DE" dirty="0"/>
              <a:t>Linktausch, Leitbild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FE38-8676-410B-ACF4-5CC68B42D08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85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1. Initiative von Ostfildern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FE38-8676-410B-ACF4-5CC68B42D08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036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Kontrolle durch Teilnehmer erwünscht</a:t>
            </a:r>
          </a:p>
          <a:p>
            <a:r>
              <a:rPr lang="de-DE" dirty="0"/>
              <a:t>Abwerbung ist unfair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Fairness gegenüber Spielern, Gegnern und anderen Vereinen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FE38-8676-410B-ACF4-5CC68B42D08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50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FE38-8676-410B-ACF4-5CC68B42D08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261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Sommerfreizeit Weiße Dame Ulm wechselnde Orte</a:t>
            </a:r>
          </a:p>
          <a:p>
            <a:r>
              <a:rPr lang="de-DE"/>
              <a:t>Naturfreundehaus mit </a:t>
            </a:r>
            <a:r>
              <a:rPr lang="de-DE" dirty="0"/>
              <a:t>Göppingen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FE38-8676-410B-ACF4-5CC68B42D08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90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Funktionäre werden gebraucht!</a:t>
            </a:r>
          </a:p>
          <a:p>
            <a:r>
              <a:rPr lang="de-DE" dirty="0"/>
              <a:t>Didaktik</a:t>
            </a:r>
          </a:p>
          <a:p>
            <a:r>
              <a:rPr lang="de-DE" dirty="0"/>
              <a:t>Pädagogik - 2. Teil in ständiger Überarbeitung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FE38-8676-410B-ACF4-5CC68B42D08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21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de-DE" sz="3200" kern="1200" baseline="0" dirty="0">
                <a:solidFill>
                  <a:srgbClr val="800000"/>
                </a:solidFill>
                <a:latin typeface="Comic Sans MS" pitchFamily="66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1B1D-7DAC-4DED-AAF1-B525C461E259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33733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E717-5AFB-4B59-B226-BF984D5D01CA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43111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7145-5403-4DAB-B71D-AE5A6174BFA6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06570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de-DE" sz="3200" kern="1200" baseline="0" dirty="0">
                <a:solidFill>
                  <a:srgbClr val="800000"/>
                </a:solidFill>
                <a:latin typeface="Comic Sans MS" pitchFamily="66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10E5-651A-42D2-BFAD-56AB37C6AD62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88420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BD44-C541-44ED-A53C-1623C41BC22E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87040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E624-0115-451C-A269-91F5ADEE994C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89042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B943-3044-4ED6-95CD-A69984183505}" type="datetime1">
              <a:rPr lang="de-DE" smtClean="0"/>
              <a:t>01.04.2017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15745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D506-D4FE-4E11-B4B6-24B381ACA9A2}" type="datetime1">
              <a:rPr lang="de-DE" smtClean="0"/>
              <a:t>01.04.2017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01843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3E82-7582-4A4B-BA7E-479BE1C310A3}" type="datetime1">
              <a:rPr lang="de-DE" smtClean="0"/>
              <a:t>01.04.2017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55155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C3D-BC88-4902-8C5A-160C09854DFE}" type="datetime1">
              <a:rPr lang="de-DE" smtClean="0"/>
              <a:t>01.04.2017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20467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FE5A-2895-4C1F-866A-A4CFFBD245AD}" type="datetime1">
              <a:rPr lang="de-DE" smtClean="0"/>
              <a:t>01.04.2017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38581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43CF-4585-4E3B-8ABF-C6107D29C082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50632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BE1C-7A64-4896-832A-51F6659FDA15}" type="datetime1">
              <a:rPr lang="de-DE" smtClean="0"/>
              <a:t>01.04.2017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56251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894D-F088-4AB2-929F-658C8A939D09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21438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E8C4-E618-4A23-A111-D480C4DA4F5B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28942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de-DE" sz="3200" kern="1200" baseline="0" dirty="0">
                <a:solidFill>
                  <a:srgbClr val="800000"/>
                </a:solidFill>
                <a:latin typeface="Comic Sans MS" pitchFamily="66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B33C-F23D-47E4-9B8B-CEE48D19967D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577294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7178-39B9-488C-9434-C50501B2C9EC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79583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04FA-F1B5-426A-B2F1-37D6F0C8F5AC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64163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3BA-A76A-4004-BE8C-F2325A9C13AD}" type="datetime1">
              <a:rPr lang="de-DE" smtClean="0"/>
              <a:t>01.04.2017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53928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FF87-9137-4E8A-9FED-A2B8A2E8A3D4}" type="datetime1">
              <a:rPr lang="de-DE" smtClean="0"/>
              <a:t>01.04.2017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73167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BE63-485A-49F5-B335-92E2F126EB5C}" type="datetime1">
              <a:rPr lang="de-DE" smtClean="0"/>
              <a:t>01.04.2017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46455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E10C-D6F9-42E9-AAE1-C5C25309B2B1}" type="datetime1">
              <a:rPr lang="de-DE" smtClean="0"/>
              <a:t>01.04.2017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66920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90-DC3E-449D-9C8A-CB0A46345A63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286827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8F9D-827B-4E4A-B7C8-018218FCC9CE}" type="datetime1">
              <a:rPr lang="de-DE" smtClean="0"/>
              <a:t>01.04.2017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023747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4CEF-EB30-4BEB-8B0C-8D209ABC55F9}" type="datetime1">
              <a:rPr lang="de-DE" smtClean="0"/>
              <a:t>01.04.2017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423767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3F92-C4F1-4AD8-AC82-E0A1D0F7A001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891020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3C8-3D53-4D23-AE26-937B0337E8B1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7949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3C2E-3BB7-4741-A4D2-38657100B40F}" type="datetime1">
              <a:rPr lang="de-DE" smtClean="0"/>
              <a:t>01.04.2017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92802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2FCB-1E2B-4A36-A563-030954C6E2D2}" type="datetime1">
              <a:rPr lang="de-DE" smtClean="0"/>
              <a:t>01.04.2017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0092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492-DBFB-4D02-ACB1-2AFAFA0DE517}" type="datetime1">
              <a:rPr lang="de-DE" smtClean="0"/>
              <a:t>01.04.2017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68916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7636-DBB6-47E1-AD7E-E42D47621991}" type="datetime1">
              <a:rPr lang="de-DE" smtClean="0"/>
              <a:t>01.04.2017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75716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BD7D-B184-4B25-AB7F-A0E1E32E299E}" type="datetime1">
              <a:rPr lang="de-DE" smtClean="0"/>
              <a:t>01.04.2017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20730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F832-2E2C-4E9E-8CCA-8EBC4AC42ED5}" type="datetime1">
              <a:rPr lang="de-DE" smtClean="0"/>
              <a:t>01.04.2017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Fair zum Erfolg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5106-B475-4719-B5ED-73B7DA463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89787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5FF60"/>
            </a:gs>
            <a:gs pos="100000">
              <a:srgbClr val="F0FF8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6064" y="274638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064" y="1600200"/>
            <a:ext cx="8110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800000"/>
                </a:solidFill>
                <a:latin typeface="Comic Sans MS" pitchFamily="66" charset="0"/>
                <a:cs typeface="Arial" pitchFamily="34" charset="0"/>
              </a:defRPr>
            </a:lvl1pPr>
          </a:lstStyle>
          <a:p>
            <a:fld id="{75A620A8-EE74-4F7A-8858-EF93AACA16A3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800000"/>
                </a:solidFill>
                <a:latin typeface="Comic Sans MS" pitchFamily="66" charset="0"/>
                <a:cs typeface="Arial" pitchFamily="34" charset="0"/>
              </a:defRPr>
            </a:lvl1pPr>
          </a:lstStyle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800000"/>
                </a:solidFill>
                <a:latin typeface="Comic Sans MS" pitchFamily="66" charset="0"/>
                <a:cs typeface="Arial" pitchFamily="34" charset="0"/>
              </a:defRPr>
            </a:lvl1pPr>
          </a:lstStyle>
          <a:p>
            <a:fld id="{A9E05106-B475-4719-B5ED-73B7DA463D2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88" y="266914"/>
            <a:ext cx="1152127" cy="1158388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0" y="1619824"/>
            <a:ext cx="576064" cy="1512168"/>
          </a:xfrm>
          <a:prstGeom prst="rect">
            <a:avLst/>
          </a:prstGeom>
          <a:solidFill>
            <a:srgbClr val="FFF064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000" baseline="0" dirty="0">
                <a:solidFill>
                  <a:srgbClr val="600000"/>
                </a:solidFill>
                <a:latin typeface="Comic Sans MS" pitchFamily="66" charset="0"/>
              </a:rPr>
              <a:t>Entstehung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3131992"/>
            <a:ext cx="576064" cy="1512000"/>
          </a:xfrm>
          <a:prstGeom prst="rect">
            <a:avLst/>
          </a:prstGeom>
          <a:solidFill>
            <a:srgbClr val="FFF064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000" baseline="0" dirty="0">
                <a:solidFill>
                  <a:srgbClr val="600000"/>
                </a:solidFill>
                <a:latin typeface="Comic Sans MS" pitchFamily="66" charset="0"/>
              </a:rPr>
              <a:t>Leitbild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0" y="4644160"/>
            <a:ext cx="576064" cy="1512000"/>
          </a:xfrm>
          <a:prstGeom prst="rect">
            <a:avLst/>
          </a:prstGeom>
          <a:solidFill>
            <a:srgbClr val="FFF064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000" baseline="0" dirty="0">
                <a:solidFill>
                  <a:srgbClr val="600000"/>
                </a:solidFill>
                <a:latin typeface="Comic Sans MS" pitchFamily="66" charset="0"/>
              </a:rPr>
              <a:t>Aktionen</a:t>
            </a:r>
          </a:p>
        </p:txBody>
      </p:sp>
    </p:spTree>
    <p:extLst>
      <p:ext uri="{BB962C8B-B14F-4D97-AF65-F5344CB8AC3E}">
        <p14:creationId xmlns:p14="http://schemas.microsoft.com/office/powerpoint/2010/main" val="2470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rgbClr val="FF3200"/>
          </a:solidFill>
          <a:latin typeface="Comic Sans MS" pitchFamily="66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C5FF60"/>
            </a:gs>
            <a:gs pos="100000">
              <a:srgbClr val="F0FF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800000"/>
                </a:solidFill>
                <a:latin typeface="Comic Sans MS" pitchFamily="66" charset="0"/>
                <a:cs typeface="Arial" pitchFamily="34" charset="0"/>
              </a:defRPr>
            </a:lvl1pPr>
          </a:lstStyle>
          <a:p>
            <a:fld id="{0CE9A83B-2E3A-42FF-A93B-7B2DA917A8E0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800000"/>
                </a:solidFill>
                <a:latin typeface="Comic Sans MS" pitchFamily="66" charset="0"/>
                <a:cs typeface="Arial" pitchFamily="34" charset="0"/>
              </a:defRPr>
            </a:lvl1pPr>
          </a:lstStyle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800000"/>
                </a:solidFill>
                <a:latin typeface="Comic Sans MS" pitchFamily="66" charset="0"/>
                <a:cs typeface="Arial" pitchFamily="34" charset="0"/>
              </a:defRPr>
            </a:lvl1pPr>
          </a:lstStyle>
          <a:p>
            <a:fld id="{A9E05106-B475-4719-B5ED-73B7DA463D2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88" y="266914"/>
            <a:ext cx="1152127" cy="11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rgbClr val="FF3200"/>
          </a:solidFill>
          <a:latin typeface="Comic Sans MS" pitchFamily="66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C5FF60"/>
            </a:gs>
            <a:gs pos="100000">
              <a:srgbClr val="F0FF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800000"/>
                </a:solidFill>
                <a:latin typeface="Comic Sans MS" pitchFamily="66" charset="0"/>
                <a:cs typeface="Arial" pitchFamily="34" charset="0"/>
              </a:defRPr>
            </a:lvl1pPr>
          </a:lstStyle>
          <a:p>
            <a:fld id="{1B9C43AA-A327-4771-964B-1A749AF6B08F}" type="datetime1">
              <a:rPr lang="de-DE" smtClean="0"/>
              <a:t>01.04.2017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800000"/>
                </a:solidFill>
                <a:latin typeface="Comic Sans MS" pitchFamily="66" charset="0"/>
                <a:cs typeface="Arial" pitchFamily="34" charset="0"/>
              </a:defRPr>
            </a:lvl1pPr>
          </a:lstStyle>
          <a:p>
            <a:r>
              <a:rPr lang="de-DE"/>
              <a:t>Fair zum Erfolg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800000"/>
                </a:solidFill>
                <a:latin typeface="Comic Sans MS" pitchFamily="66" charset="0"/>
                <a:cs typeface="Arial" pitchFamily="34" charset="0"/>
              </a:defRPr>
            </a:lvl1pPr>
          </a:lstStyle>
          <a:p>
            <a:fld id="{A9E05106-B475-4719-B5ED-73B7DA463D2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80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rgbClr val="FF3200"/>
          </a:solidFill>
          <a:latin typeface="Comic Sans MS" pitchFamily="66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rgbClr val="800000"/>
          </a:solidFill>
          <a:latin typeface="Comic Sans MS" pitchFamily="66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Fair zum Erfolg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Elmar Braig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5412192"/>
      </p:ext>
    </p:extLst>
  </p:cSld>
  <p:clrMapOvr>
    <a:masterClrMapping/>
  </p:clrMapOvr>
  <p:transition spd="slow">
    <p:wipe/>
  </p:transition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800" dirty="0"/>
              <a:t>Trainereinstiegskurs</a:t>
            </a:r>
          </a:p>
        </p:txBody>
      </p:sp>
      <p:pic>
        <p:nvPicPr>
          <p:cNvPr id="7170" name="Picture 2" descr="F:\Homepages\FairZumErfolg\Bilder\Trainereinstieg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24" y="1328068"/>
            <a:ext cx="6720000" cy="50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/>
        </p:spPr>
      </p:pic>
      <p:sp>
        <p:nvSpPr>
          <p:cNvPr id="5" name="Rechteck 4"/>
          <p:cNvSpPr/>
          <p:nvPr/>
        </p:nvSpPr>
        <p:spPr>
          <a:xfrm>
            <a:off x="-7553" y="4656380"/>
            <a:ext cx="576064" cy="1512168"/>
          </a:xfrm>
          <a:prstGeom prst="rect">
            <a:avLst/>
          </a:prstGeom>
          <a:solidFill>
            <a:srgbClr val="FFCB3C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000" baseline="0" dirty="0">
                <a:solidFill>
                  <a:srgbClr val="600000"/>
                </a:solidFill>
                <a:latin typeface="Comic Sans MS" pitchFamily="66" charset="0"/>
              </a:rPr>
              <a:t>Aktionen</a:t>
            </a:r>
          </a:p>
        </p:txBody>
      </p:sp>
    </p:spTree>
    <p:extLst>
      <p:ext uri="{BB962C8B-B14F-4D97-AF65-F5344CB8AC3E}">
        <p14:creationId xmlns:p14="http://schemas.microsoft.com/office/powerpoint/2010/main" val="419100752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622300">
              <a:buFont typeface="Comic Sans MS" pitchFamily="66" charset="0"/>
              <a:buChar char="="/>
            </a:pPr>
            <a:r>
              <a:rPr lang="de-DE" dirty="0"/>
              <a:t>Kooperation</a:t>
            </a:r>
          </a:p>
          <a:p>
            <a:pPr marL="622300" indent="-622300">
              <a:buFont typeface="Wingdings" pitchFamily="2" charset="2"/>
              <a:buChar char="ì"/>
            </a:pPr>
            <a:r>
              <a:rPr lang="de-DE" dirty="0"/>
              <a:t>Mehr Angebote für alle</a:t>
            </a:r>
          </a:p>
          <a:p>
            <a:pPr marL="622300" indent="-622300">
              <a:buFont typeface="Wingdings" pitchFamily="2" charset="2"/>
              <a:buChar char="ì"/>
            </a:pPr>
            <a:r>
              <a:rPr lang="de-DE" dirty="0"/>
              <a:t>Verbesserte Angebote</a:t>
            </a:r>
          </a:p>
          <a:p>
            <a:pPr marL="622300" indent="-622300">
              <a:buFont typeface="Webdings" pitchFamily="18" charset="2"/>
              <a:buChar char="N"/>
            </a:pPr>
            <a:r>
              <a:rPr lang="de-DE" dirty="0"/>
              <a:t>Wechselhafte Annahme der Angebote</a:t>
            </a:r>
          </a:p>
          <a:p>
            <a:pPr marL="622300" indent="-622300">
              <a:buFont typeface="Comic Sans MS" pitchFamily="66" charset="0"/>
              <a:buChar char="="/>
            </a:pPr>
            <a:r>
              <a:rPr lang="de-DE" dirty="0"/>
              <a:t>Prozess</a:t>
            </a:r>
          </a:p>
          <a:p>
            <a:pPr marL="622300" indent="-622300">
              <a:buFont typeface="Webdings" pitchFamily="18" charset="2"/>
              <a:buChar char=""/>
            </a:pPr>
            <a:r>
              <a:rPr lang="de-DE" dirty="0"/>
              <a:t>Ziel: Stärkung „fairer“ Vereine</a:t>
            </a:r>
          </a:p>
          <a:p>
            <a:pPr marL="622300" indent="-622300">
              <a:buFont typeface="Webdings" pitchFamily="18" charset="2"/>
              <a:buChar char=""/>
            </a:pPr>
            <a:r>
              <a:rPr lang="de-DE" dirty="0"/>
              <a:t>Preis: Einhaltung des Leitbildes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918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4" name="Richtungspfeil 3"/>
          <p:cNvSpPr/>
          <p:nvPr/>
        </p:nvSpPr>
        <p:spPr>
          <a:xfrm>
            <a:off x="7392" y="1477324"/>
            <a:ext cx="3131840" cy="1546324"/>
          </a:xfrm>
          <a:prstGeom prst="homePlate">
            <a:avLst/>
          </a:prstGeom>
          <a:solidFill>
            <a:srgbClr val="FFE26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000" dirty="0">
                <a:solidFill>
                  <a:srgbClr val="600000"/>
                </a:solidFill>
                <a:latin typeface="Comic Sans MS" pitchFamily="66" charset="0"/>
              </a:rPr>
              <a:t>Entstehung</a:t>
            </a:r>
          </a:p>
        </p:txBody>
      </p:sp>
      <p:sp>
        <p:nvSpPr>
          <p:cNvPr id="5" name="Richtungspfeil 4"/>
          <p:cNvSpPr/>
          <p:nvPr/>
        </p:nvSpPr>
        <p:spPr>
          <a:xfrm>
            <a:off x="-555" y="4560194"/>
            <a:ext cx="5146760" cy="1529804"/>
          </a:xfrm>
          <a:prstGeom prst="homePlate">
            <a:avLst/>
          </a:prstGeom>
          <a:solidFill>
            <a:srgbClr val="FFE26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000" dirty="0">
                <a:solidFill>
                  <a:srgbClr val="600000"/>
                </a:solidFill>
                <a:latin typeface="Comic Sans MS" pitchFamily="66" charset="0"/>
              </a:rPr>
              <a:t>Aktionen</a:t>
            </a:r>
          </a:p>
        </p:txBody>
      </p:sp>
      <p:sp>
        <p:nvSpPr>
          <p:cNvPr id="6" name="Richtungspfeil 5"/>
          <p:cNvSpPr/>
          <p:nvPr/>
        </p:nvSpPr>
        <p:spPr>
          <a:xfrm>
            <a:off x="7392" y="3022600"/>
            <a:ext cx="3995936" cy="1536700"/>
          </a:xfrm>
          <a:prstGeom prst="homePlate">
            <a:avLst/>
          </a:prstGeom>
          <a:solidFill>
            <a:srgbClr val="FFCB3C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000" dirty="0">
                <a:solidFill>
                  <a:srgbClr val="600000"/>
                </a:solidFill>
                <a:latin typeface="Comic Sans MS" pitchFamily="66" charset="0"/>
              </a:rPr>
              <a:t>Leitbild</a:t>
            </a:r>
          </a:p>
        </p:txBody>
      </p:sp>
    </p:spTree>
    <p:extLst>
      <p:ext uri="{BB962C8B-B14F-4D97-AF65-F5344CB8AC3E}">
        <p14:creationId xmlns:p14="http://schemas.microsoft.com/office/powerpoint/2010/main" val="745979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Entstehung</a:t>
            </a:r>
          </a:p>
        </p:txBody>
      </p:sp>
      <p:sp>
        <p:nvSpPr>
          <p:cNvPr id="9" name="Freihandform 8"/>
          <p:cNvSpPr/>
          <p:nvPr/>
        </p:nvSpPr>
        <p:spPr>
          <a:xfrm>
            <a:off x="971600" y="1600200"/>
            <a:ext cx="6120000" cy="814673"/>
          </a:xfrm>
          <a:custGeom>
            <a:avLst/>
            <a:gdLst>
              <a:gd name="connsiteX0" fmla="*/ 0 w 6245266"/>
              <a:gd name="connsiteY0" fmla="*/ 81467 h 814673"/>
              <a:gd name="connsiteX1" fmla="*/ 81467 w 6245266"/>
              <a:gd name="connsiteY1" fmla="*/ 0 h 814673"/>
              <a:gd name="connsiteX2" fmla="*/ 6163799 w 6245266"/>
              <a:gd name="connsiteY2" fmla="*/ 0 h 814673"/>
              <a:gd name="connsiteX3" fmla="*/ 6245266 w 6245266"/>
              <a:gd name="connsiteY3" fmla="*/ 81467 h 814673"/>
              <a:gd name="connsiteX4" fmla="*/ 6245266 w 6245266"/>
              <a:gd name="connsiteY4" fmla="*/ 733206 h 814673"/>
              <a:gd name="connsiteX5" fmla="*/ 6163799 w 6245266"/>
              <a:gd name="connsiteY5" fmla="*/ 814673 h 814673"/>
              <a:gd name="connsiteX6" fmla="*/ 81467 w 6245266"/>
              <a:gd name="connsiteY6" fmla="*/ 814673 h 814673"/>
              <a:gd name="connsiteX7" fmla="*/ 0 w 6245266"/>
              <a:gd name="connsiteY7" fmla="*/ 733206 h 814673"/>
              <a:gd name="connsiteX8" fmla="*/ 0 w 6245266"/>
              <a:gd name="connsiteY8" fmla="*/ 81467 h 81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5266" h="814673">
                <a:moveTo>
                  <a:pt x="0" y="81467"/>
                </a:moveTo>
                <a:cubicBezTo>
                  <a:pt x="0" y="36474"/>
                  <a:pt x="36474" y="0"/>
                  <a:pt x="81467" y="0"/>
                </a:cubicBezTo>
                <a:lnTo>
                  <a:pt x="6163799" y="0"/>
                </a:lnTo>
                <a:cubicBezTo>
                  <a:pt x="6208792" y="0"/>
                  <a:pt x="6245266" y="36474"/>
                  <a:pt x="6245266" y="81467"/>
                </a:cubicBezTo>
                <a:lnTo>
                  <a:pt x="6245266" y="733206"/>
                </a:lnTo>
                <a:cubicBezTo>
                  <a:pt x="6245266" y="778199"/>
                  <a:pt x="6208792" y="814673"/>
                  <a:pt x="6163799" y="814673"/>
                </a:cubicBezTo>
                <a:lnTo>
                  <a:pt x="81467" y="814673"/>
                </a:lnTo>
                <a:cubicBezTo>
                  <a:pt x="36474" y="814673"/>
                  <a:pt x="0" y="778199"/>
                  <a:pt x="0" y="733206"/>
                </a:cubicBezTo>
                <a:lnTo>
                  <a:pt x="0" y="81467"/>
                </a:lnTo>
                <a:close/>
              </a:path>
            </a:pathLst>
          </a:custGeom>
          <a:solidFill>
            <a:srgbClr val="FFF064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681" tIns="107681" rIns="1034372" bIns="107681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baseline="0" dirty="0">
                <a:solidFill>
                  <a:srgbClr val="600000"/>
                </a:solidFill>
                <a:latin typeface="Comic Sans MS" pitchFamily="66" charset="0"/>
              </a:rPr>
              <a:t>Abwerbung als Modeerscheinung?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1437966" y="2528022"/>
            <a:ext cx="6120000" cy="814673"/>
          </a:xfrm>
          <a:custGeom>
            <a:avLst/>
            <a:gdLst>
              <a:gd name="connsiteX0" fmla="*/ 0 w 6245266"/>
              <a:gd name="connsiteY0" fmla="*/ 81467 h 814673"/>
              <a:gd name="connsiteX1" fmla="*/ 81467 w 6245266"/>
              <a:gd name="connsiteY1" fmla="*/ 0 h 814673"/>
              <a:gd name="connsiteX2" fmla="*/ 6163799 w 6245266"/>
              <a:gd name="connsiteY2" fmla="*/ 0 h 814673"/>
              <a:gd name="connsiteX3" fmla="*/ 6245266 w 6245266"/>
              <a:gd name="connsiteY3" fmla="*/ 81467 h 814673"/>
              <a:gd name="connsiteX4" fmla="*/ 6245266 w 6245266"/>
              <a:gd name="connsiteY4" fmla="*/ 733206 h 814673"/>
              <a:gd name="connsiteX5" fmla="*/ 6163799 w 6245266"/>
              <a:gd name="connsiteY5" fmla="*/ 814673 h 814673"/>
              <a:gd name="connsiteX6" fmla="*/ 81467 w 6245266"/>
              <a:gd name="connsiteY6" fmla="*/ 814673 h 814673"/>
              <a:gd name="connsiteX7" fmla="*/ 0 w 6245266"/>
              <a:gd name="connsiteY7" fmla="*/ 733206 h 814673"/>
              <a:gd name="connsiteX8" fmla="*/ 0 w 6245266"/>
              <a:gd name="connsiteY8" fmla="*/ 81467 h 81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5266" h="814673">
                <a:moveTo>
                  <a:pt x="0" y="81467"/>
                </a:moveTo>
                <a:cubicBezTo>
                  <a:pt x="0" y="36474"/>
                  <a:pt x="36474" y="0"/>
                  <a:pt x="81467" y="0"/>
                </a:cubicBezTo>
                <a:lnTo>
                  <a:pt x="6163799" y="0"/>
                </a:lnTo>
                <a:cubicBezTo>
                  <a:pt x="6208792" y="0"/>
                  <a:pt x="6245266" y="36474"/>
                  <a:pt x="6245266" y="81467"/>
                </a:cubicBezTo>
                <a:lnTo>
                  <a:pt x="6245266" y="733206"/>
                </a:lnTo>
                <a:cubicBezTo>
                  <a:pt x="6245266" y="778199"/>
                  <a:pt x="6208792" y="814673"/>
                  <a:pt x="6163799" y="814673"/>
                </a:cubicBezTo>
                <a:lnTo>
                  <a:pt x="81467" y="814673"/>
                </a:lnTo>
                <a:cubicBezTo>
                  <a:pt x="36474" y="814673"/>
                  <a:pt x="0" y="778199"/>
                  <a:pt x="0" y="733206"/>
                </a:cubicBezTo>
                <a:lnTo>
                  <a:pt x="0" y="81467"/>
                </a:lnTo>
                <a:close/>
              </a:path>
            </a:pathLst>
          </a:custGeom>
          <a:solidFill>
            <a:srgbClr val="FFF064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681" tIns="107681" rIns="1103586" bIns="107681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baseline="0" dirty="0">
                <a:solidFill>
                  <a:srgbClr val="600000"/>
                </a:solidFill>
                <a:latin typeface="Comic Sans MS" pitchFamily="66" charset="0"/>
              </a:rPr>
              <a:t>2006 Gründung der </a:t>
            </a:r>
            <a:br>
              <a:rPr lang="de-DE" sz="2400" kern="1200" baseline="0" dirty="0">
                <a:solidFill>
                  <a:srgbClr val="600000"/>
                </a:solidFill>
                <a:latin typeface="Comic Sans MS" pitchFamily="66" charset="0"/>
              </a:rPr>
            </a:br>
            <a:r>
              <a:rPr lang="de-DE" sz="2400" kern="1200" baseline="0" dirty="0">
                <a:solidFill>
                  <a:srgbClr val="600000"/>
                </a:solidFill>
                <a:latin typeface="Comic Sans MS" pitchFamily="66" charset="0"/>
              </a:rPr>
              <a:t>Königskinder </a:t>
            </a:r>
            <a:r>
              <a:rPr lang="de-DE" sz="2400" kern="1200" baseline="0" dirty="0" err="1">
                <a:solidFill>
                  <a:srgbClr val="600000"/>
                </a:solidFill>
                <a:latin typeface="Comic Sans MS" pitchFamily="66" charset="0"/>
              </a:rPr>
              <a:t>Hohentübingen</a:t>
            </a:r>
            <a:endParaRPr lang="de-DE" sz="2400" kern="1200" baseline="0" dirty="0">
              <a:solidFill>
                <a:srgbClr val="600000"/>
              </a:solidFill>
              <a:latin typeface="Comic Sans MS" pitchFamily="66" charset="0"/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1904334" y="3455844"/>
            <a:ext cx="6120000" cy="814673"/>
          </a:xfrm>
          <a:custGeom>
            <a:avLst/>
            <a:gdLst>
              <a:gd name="connsiteX0" fmla="*/ 0 w 6245266"/>
              <a:gd name="connsiteY0" fmla="*/ 81467 h 814673"/>
              <a:gd name="connsiteX1" fmla="*/ 81467 w 6245266"/>
              <a:gd name="connsiteY1" fmla="*/ 0 h 814673"/>
              <a:gd name="connsiteX2" fmla="*/ 6163799 w 6245266"/>
              <a:gd name="connsiteY2" fmla="*/ 0 h 814673"/>
              <a:gd name="connsiteX3" fmla="*/ 6245266 w 6245266"/>
              <a:gd name="connsiteY3" fmla="*/ 81467 h 814673"/>
              <a:gd name="connsiteX4" fmla="*/ 6245266 w 6245266"/>
              <a:gd name="connsiteY4" fmla="*/ 733206 h 814673"/>
              <a:gd name="connsiteX5" fmla="*/ 6163799 w 6245266"/>
              <a:gd name="connsiteY5" fmla="*/ 814673 h 814673"/>
              <a:gd name="connsiteX6" fmla="*/ 81467 w 6245266"/>
              <a:gd name="connsiteY6" fmla="*/ 814673 h 814673"/>
              <a:gd name="connsiteX7" fmla="*/ 0 w 6245266"/>
              <a:gd name="connsiteY7" fmla="*/ 733206 h 814673"/>
              <a:gd name="connsiteX8" fmla="*/ 0 w 6245266"/>
              <a:gd name="connsiteY8" fmla="*/ 81467 h 81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5266" h="814673">
                <a:moveTo>
                  <a:pt x="0" y="81467"/>
                </a:moveTo>
                <a:cubicBezTo>
                  <a:pt x="0" y="36474"/>
                  <a:pt x="36474" y="0"/>
                  <a:pt x="81467" y="0"/>
                </a:cubicBezTo>
                <a:lnTo>
                  <a:pt x="6163799" y="0"/>
                </a:lnTo>
                <a:cubicBezTo>
                  <a:pt x="6208792" y="0"/>
                  <a:pt x="6245266" y="36474"/>
                  <a:pt x="6245266" y="81467"/>
                </a:cubicBezTo>
                <a:lnTo>
                  <a:pt x="6245266" y="733206"/>
                </a:lnTo>
                <a:cubicBezTo>
                  <a:pt x="6245266" y="778199"/>
                  <a:pt x="6208792" y="814673"/>
                  <a:pt x="6163799" y="814673"/>
                </a:cubicBezTo>
                <a:lnTo>
                  <a:pt x="81467" y="814673"/>
                </a:lnTo>
                <a:cubicBezTo>
                  <a:pt x="36474" y="814673"/>
                  <a:pt x="0" y="778199"/>
                  <a:pt x="0" y="733206"/>
                </a:cubicBezTo>
                <a:lnTo>
                  <a:pt x="0" y="81467"/>
                </a:lnTo>
                <a:close/>
              </a:path>
            </a:pathLst>
          </a:custGeom>
          <a:solidFill>
            <a:srgbClr val="FFF064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681" tIns="107681" rIns="1103586" bIns="107681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kern="1200" baseline="0">
                <a:solidFill>
                  <a:srgbClr val="600000"/>
                </a:solidFill>
                <a:latin typeface="Comic Sans MS" pitchFamily="66" charset="0"/>
              </a:rPr>
              <a:t>2008 erstes Treffen</a:t>
            </a:r>
          </a:p>
        </p:txBody>
      </p:sp>
      <p:sp>
        <p:nvSpPr>
          <p:cNvPr id="12" name="Freihandform 11"/>
          <p:cNvSpPr/>
          <p:nvPr/>
        </p:nvSpPr>
        <p:spPr>
          <a:xfrm>
            <a:off x="2370701" y="4383667"/>
            <a:ext cx="6120000" cy="814673"/>
          </a:xfrm>
          <a:custGeom>
            <a:avLst/>
            <a:gdLst>
              <a:gd name="connsiteX0" fmla="*/ 0 w 6245266"/>
              <a:gd name="connsiteY0" fmla="*/ 81467 h 814673"/>
              <a:gd name="connsiteX1" fmla="*/ 81467 w 6245266"/>
              <a:gd name="connsiteY1" fmla="*/ 0 h 814673"/>
              <a:gd name="connsiteX2" fmla="*/ 6163799 w 6245266"/>
              <a:gd name="connsiteY2" fmla="*/ 0 h 814673"/>
              <a:gd name="connsiteX3" fmla="*/ 6245266 w 6245266"/>
              <a:gd name="connsiteY3" fmla="*/ 81467 h 814673"/>
              <a:gd name="connsiteX4" fmla="*/ 6245266 w 6245266"/>
              <a:gd name="connsiteY4" fmla="*/ 733206 h 814673"/>
              <a:gd name="connsiteX5" fmla="*/ 6163799 w 6245266"/>
              <a:gd name="connsiteY5" fmla="*/ 814673 h 814673"/>
              <a:gd name="connsiteX6" fmla="*/ 81467 w 6245266"/>
              <a:gd name="connsiteY6" fmla="*/ 814673 h 814673"/>
              <a:gd name="connsiteX7" fmla="*/ 0 w 6245266"/>
              <a:gd name="connsiteY7" fmla="*/ 733206 h 814673"/>
              <a:gd name="connsiteX8" fmla="*/ 0 w 6245266"/>
              <a:gd name="connsiteY8" fmla="*/ 81467 h 81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5266" h="814673">
                <a:moveTo>
                  <a:pt x="0" y="81467"/>
                </a:moveTo>
                <a:cubicBezTo>
                  <a:pt x="0" y="36474"/>
                  <a:pt x="36474" y="0"/>
                  <a:pt x="81467" y="0"/>
                </a:cubicBezTo>
                <a:lnTo>
                  <a:pt x="6163799" y="0"/>
                </a:lnTo>
                <a:cubicBezTo>
                  <a:pt x="6208792" y="0"/>
                  <a:pt x="6245266" y="36474"/>
                  <a:pt x="6245266" y="81467"/>
                </a:cubicBezTo>
                <a:lnTo>
                  <a:pt x="6245266" y="733206"/>
                </a:lnTo>
                <a:cubicBezTo>
                  <a:pt x="6245266" y="778199"/>
                  <a:pt x="6208792" y="814673"/>
                  <a:pt x="6163799" y="814673"/>
                </a:cubicBezTo>
                <a:lnTo>
                  <a:pt x="81467" y="814673"/>
                </a:lnTo>
                <a:cubicBezTo>
                  <a:pt x="36474" y="814673"/>
                  <a:pt x="0" y="778199"/>
                  <a:pt x="0" y="733206"/>
                </a:cubicBezTo>
                <a:lnTo>
                  <a:pt x="0" y="81467"/>
                </a:lnTo>
                <a:close/>
              </a:path>
            </a:pathLst>
          </a:custGeom>
          <a:solidFill>
            <a:srgbClr val="FFF064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681" tIns="107681" rIns="1103586" bIns="107681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kern="1200" baseline="0" dirty="0">
                <a:solidFill>
                  <a:srgbClr val="600000"/>
                </a:solidFill>
                <a:latin typeface="Comic Sans MS" pitchFamily="66" charset="0"/>
              </a:rPr>
              <a:t>Januar 2010 </a:t>
            </a:r>
            <a:r>
              <a:rPr lang="de-DE" sz="2200" kern="1200" baseline="0" dirty="0" err="1">
                <a:solidFill>
                  <a:srgbClr val="600000"/>
                </a:solidFill>
                <a:latin typeface="Comic Sans MS" pitchFamily="66" charset="0"/>
              </a:rPr>
              <a:t>Uridee</a:t>
            </a:r>
            <a:endParaRPr lang="de-DE" sz="2200" kern="1200" baseline="0" dirty="0">
              <a:solidFill>
                <a:srgbClr val="600000"/>
              </a:solidFill>
              <a:latin typeface="Comic Sans MS" pitchFamily="66" charset="0"/>
            </a:endParaRPr>
          </a:p>
        </p:txBody>
      </p:sp>
      <p:sp>
        <p:nvSpPr>
          <p:cNvPr id="13" name="Freihandform 12"/>
          <p:cNvSpPr/>
          <p:nvPr/>
        </p:nvSpPr>
        <p:spPr>
          <a:xfrm>
            <a:off x="2837069" y="5311489"/>
            <a:ext cx="6120000" cy="814673"/>
          </a:xfrm>
          <a:custGeom>
            <a:avLst/>
            <a:gdLst>
              <a:gd name="connsiteX0" fmla="*/ 0 w 6245266"/>
              <a:gd name="connsiteY0" fmla="*/ 81467 h 814673"/>
              <a:gd name="connsiteX1" fmla="*/ 81467 w 6245266"/>
              <a:gd name="connsiteY1" fmla="*/ 0 h 814673"/>
              <a:gd name="connsiteX2" fmla="*/ 6163799 w 6245266"/>
              <a:gd name="connsiteY2" fmla="*/ 0 h 814673"/>
              <a:gd name="connsiteX3" fmla="*/ 6245266 w 6245266"/>
              <a:gd name="connsiteY3" fmla="*/ 81467 h 814673"/>
              <a:gd name="connsiteX4" fmla="*/ 6245266 w 6245266"/>
              <a:gd name="connsiteY4" fmla="*/ 733206 h 814673"/>
              <a:gd name="connsiteX5" fmla="*/ 6163799 w 6245266"/>
              <a:gd name="connsiteY5" fmla="*/ 814673 h 814673"/>
              <a:gd name="connsiteX6" fmla="*/ 81467 w 6245266"/>
              <a:gd name="connsiteY6" fmla="*/ 814673 h 814673"/>
              <a:gd name="connsiteX7" fmla="*/ 0 w 6245266"/>
              <a:gd name="connsiteY7" fmla="*/ 733206 h 814673"/>
              <a:gd name="connsiteX8" fmla="*/ 0 w 6245266"/>
              <a:gd name="connsiteY8" fmla="*/ 81467 h 81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5266" h="814673">
                <a:moveTo>
                  <a:pt x="0" y="81467"/>
                </a:moveTo>
                <a:cubicBezTo>
                  <a:pt x="0" y="36474"/>
                  <a:pt x="36474" y="0"/>
                  <a:pt x="81467" y="0"/>
                </a:cubicBezTo>
                <a:lnTo>
                  <a:pt x="6163799" y="0"/>
                </a:lnTo>
                <a:cubicBezTo>
                  <a:pt x="6208792" y="0"/>
                  <a:pt x="6245266" y="36474"/>
                  <a:pt x="6245266" y="81467"/>
                </a:cubicBezTo>
                <a:lnTo>
                  <a:pt x="6245266" y="733206"/>
                </a:lnTo>
                <a:cubicBezTo>
                  <a:pt x="6245266" y="778199"/>
                  <a:pt x="6208792" y="814673"/>
                  <a:pt x="6163799" y="814673"/>
                </a:cubicBezTo>
                <a:lnTo>
                  <a:pt x="81467" y="814673"/>
                </a:lnTo>
                <a:cubicBezTo>
                  <a:pt x="36474" y="814673"/>
                  <a:pt x="0" y="778199"/>
                  <a:pt x="0" y="733206"/>
                </a:cubicBezTo>
                <a:lnTo>
                  <a:pt x="0" y="81467"/>
                </a:lnTo>
                <a:close/>
              </a:path>
            </a:pathLst>
          </a:custGeom>
          <a:solidFill>
            <a:srgbClr val="FFF064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681" tIns="107681" rIns="1103586" bIns="107681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kern="1200" baseline="0">
                <a:solidFill>
                  <a:srgbClr val="600000"/>
                </a:solidFill>
                <a:latin typeface="Comic Sans MS" pitchFamily="66" charset="0"/>
              </a:rPr>
              <a:t>Ausarbeitung bei der WJEM 2010</a:t>
            </a:r>
          </a:p>
        </p:txBody>
      </p:sp>
      <p:sp>
        <p:nvSpPr>
          <p:cNvPr id="14" name="Freihandform 13"/>
          <p:cNvSpPr/>
          <p:nvPr/>
        </p:nvSpPr>
        <p:spPr>
          <a:xfrm>
            <a:off x="6497473" y="2195364"/>
            <a:ext cx="529537" cy="529537"/>
          </a:xfrm>
          <a:custGeom>
            <a:avLst/>
            <a:gdLst>
              <a:gd name="connsiteX0" fmla="*/ 0 w 529537"/>
              <a:gd name="connsiteY0" fmla="*/ 291245 h 529537"/>
              <a:gd name="connsiteX1" fmla="*/ 119146 w 529537"/>
              <a:gd name="connsiteY1" fmla="*/ 291245 h 529537"/>
              <a:gd name="connsiteX2" fmla="*/ 119146 w 529537"/>
              <a:gd name="connsiteY2" fmla="*/ 0 h 529537"/>
              <a:gd name="connsiteX3" fmla="*/ 410391 w 529537"/>
              <a:gd name="connsiteY3" fmla="*/ 0 h 529537"/>
              <a:gd name="connsiteX4" fmla="*/ 410391 w 529537"/>
              <a:gd name="connsiteY4" fmla="*/ 291245 h 529537"/>
              <a:gd name="connsiteX5" fmla="*/ 529537 w 529537"/>
              <a:gd name="connsiteY5" fmla="*/ 291245 h 529537"/>
              <a:gd name="connsiteX6" fmla="*/ 264769 w 529537"/>
              <a:gd name="connsiteY6" fmla="*/ 529537 h 529537"/>
              <a:gd name="connsiteX7" fmla="*/ 0 w 529537"/>
              <a:gd name="connsiteY7" fmla="*/ 291245 h 52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537" h="529537">
                <a:moveTo>
                  <a:pt x="0" y="291245"/>
                </a:moveTo>
                <a:lnTo>
                  <a:pt x="119146" y="291245"/>
                </a:lnTo>
                <a:lnTo>
                  <a:pt x="119146" y="0"/>
                </a:lnTo>
                <a:lnTo>
                  <a:pt x="410391" y="0"/>
                </a:lnTo>
                <a:lnTo>
                  <a:pt x="410391" y="291245"/>
                </a:lnTo>
                <a:lnTo>
                  <a:pt x="529537" y="291245"/>
                </a:lnTo>
                <a:lnTo>
                  <a:pt x="264769" y="529537"/>
                </a:lnTo>
                <a:lnTo>
                  <a:pt x="0" y="291245"/>
                </a:lnTo>
                <a:close/>
              </a:path>
            </a:pathLst>
          </a:custGeom>
          <a:solidFill>
            <a:srgbClr val="FFF064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816" tIns="26670" rIns="145816" bIns="15773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100" kern="1200" baseline="0">
              <a:solidFill>
                <a:srgbClr val="600000"/>
              </a:solidFill>
              <a:latin typeface="Comic Sans MS" pitchFamily="66" charset="0"/>
            </a:endParaRPr>
          </a:p>
        </p:txBody>
      </p:sp>
      <p:sp>
        <p:nvSpPr>
          <p:cNvPr id="15" name="Freihandform 14"/>
          <p:cNvSpPr/>
          <p:nvPr/>
        </p:nvSpPr>
        <p:spPr>
          <a:xfrm>
            <a:off x="6963840" y="3123186"/>
            <a:ext cx="529537" cy="529537"/>
          </a:xfrm>
          <a:custGeom>
            <a:avLst/>
            <a:gdLst>
              <a:gd name="connsiteX0" fmla="*/ 0 w 529537"/>
              <a:gd name="connsiteY0" fmla="*/ 291245 h 529537"/>
              <a:gd name="connsiteX1" fmla="*/ 119146 w 529537"/>
              <a:gd name="connsiteY1" fmla="*/ 291245 h 529537"/>
              <a:gd name="connsiteX2" fmla="*/ 119146 w 529537"/>
              <a:gd name="connsiteY2" fmla="*/ 0 h 529537"/>
              <a:gd name="connsiteX3" fmla="*/ 410391 w 529537"/>
              <a:gd name="connsiteY3" fmla="*/ 0 h 529537"/>
              <a:gd name="connsiteX4" fmla="*/ 410391 w 529537"/>
              <a:gd name="connsiteY4" fmla="*/ 291245 h 529537"/>
              <a:gd name="connsiteX5" fmla="*/ 529537 w 529537"/>
              <a:gd name="connsiteY5" fmla="*/ 291245 h 529537"/>
              <a:gd name="connsiteX6" fmla="*/ 264769 w 529537"/>
              <a:gd name="connsiteY6" fmla="*/ 529537 h 529537"/>
              <a:gd name="connsiteX7" fmla="*/ 0 w 529537"/>
              <a:gd name="connsiteY7" fmla="*/ 291245 h 52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537" h="529537">
                <a:moveTo>
                  <a:pt x="0" y="291245"/>
                </a:moveTo>
                <a:lnTo>
                  <a:pt x="119146" y="291245"/>
                </a:lnTo>
                <a:lnTo>
                  <a:pt x="119146" y="0"/>
                </a:lnTo>
                <a:lnTo>
                  <a:pt x="410391" y="0"/>
                </a:lnTo>
                <a:lnTo>
                  <a:pt x="410391" y="291245"/>
                </a:lnTo>
                <a:lnTo>
                  <a:pt x="529537" y="291245"/>
                </a:lnTo>
                <a:lnTo>
                  <a:pt x="264769" y="529537"/>
                </a:lnTo>
                <a:lnTo>
                  <a:pt x="0" y="291245"/>
                </a:lnTo>
                <a:close/>
              </a:path>
            </a:pathLst>
          </a:custGeom>
          <a:solidFill>
            <a:srgbClr val="FFF064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816" tIns="26670" rIns="145816" bIns="15773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100" kern="1200" baseline="0">
              <a:solidFill>
                <a:srgbClr val="600000"/>
              </a:solidFill>
              <a:latin typeface="Comic Sans MS" pitchFamily="66" charset="0"/>
            </a:endParaRPr>
          </a:p>
        </p:txBody>
      </p:sp>
      <p:sp>
        <p:nvSpPr>
          <p:cNvPr id="16" name="Freihandform 15"/>
          <p:cNvSpPr/>
          <p:nvPr/>
        </p:nvSpPr>
        <p:spPr>
          <a:xfrm>
            <a:off x="7430207" y="4037431"/>
            <a:ext cx="529537" cy="529537"/>
          </a:xfrm>
          <a:custGeom>
            <a:avLst/>
            <a:gdLst>
              <a:gd name="connsiteX0" fmla="*/ 0 w 529537"/>
              <a:gd name="connsiteY0" fmla="*/ 291245 h 529537"/>
              <a:gd name="connsiteX1" fmla="*/ 119146 w 529537"/>
              <a:gd name="connsiteY1" fmla="*/ 291245 h 529537"/>
              <a:gd name="connsiteX2" fmla="*/ 119146 w 529537"/>
              <a:gd name="connsiteY2" fmla="*/ 0 h 529537"/>
              <a:gd name="connsiteX3" fmla="*/ 410391 w 529537"/>
              <a:gd name="connsiteY3" fmla="*/ 0 h 529537"/>
              <a:gd name="connsiteX4" fmla="*/ 410391 w 529537"/>
              <a:gd name="connsiteY4" fmla="*/ 291245 h 529537"/>
              <a:gd name="connsiteX5" fmla="*/ 529537 w 529537"/>
              <a:gd name="connsiteY5" fmla="*/ 291245 h 529537"/>
              <a:gd name="connsiteX6" fmla="*/ 264769 w 529537"/>
              <a:gd name="connsiteY6" fmla="*/ 529537 h 529537"/>
              <a:gd name="connsiteX7" fmla="*/ 0 w 529537"/>
              <a:gd name="connsiteY7" fmla="*/ 291245 h 52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537" h="529537">
                <a:moveTo>
                  <a:pt x="0" y="291245"/>
                </a:moveTo>
                <a:lnTo>
                  <a:pt x="119146" y="291245"/>
                </a:lnTo>
                <a:lnTo>
                  <a:pt x="119146" y="0"/>
                </a:lnTo>
                <a:lnTo>
                  <a:pt x="410391" y="0"/>
                </a:lnTo>
                <a:lnTo>
                  <a:pt x="410391" y="291245"/>
                </a:lnTo>
                <a:lnTo>
                  <a:pt x="529537" y="291245"/>
                </a:lnTo>
                <a:lnTo>
                  <a:pt x="264769" y="529537"/>
                </a:lnTo>
                <a:lnTo>
                  <a:pt x="0" y="291245"/>
                </a:lnTo>
                <a:close/>
              </a:path>
            </a:pathLst>
          </a:custGeom>
          <a:solidFill>
            <a:srgbClr val="FFF064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816" tIns="26670" rIns="145816" bIns="15773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100" kern="1200" baseline="0">
              <a:solidFill>
                <a:srgbClr val="600000"/>
              </a:solidFill>
              <a:latin typeface="Comic Sans MS" pitchFamily="66" charset="0"/>
            </a:endParaRPr>
          </a:p>
        </p:txBody>
      </p:sp>
      <p:sp>
        <p:nvSpPr>
          <p:cNvPr id="17" name="Freihandform 16"/>
          <p:cNvSpPr/>
          <p:nvPr/>
        </p:nvSpPr>
        <p:spPr>
          <a:xfrm>
            <a:off x="7896575" y="4974305"/>
            <a:ext cx="529537" cy="529537"/>
          </a:xfrm>
          <a:custGeom>
            <a:avLst/>
            <a:gdLst>
              <a:gd name="connsiteX0" fmla="*/ 0 w 529537"/>
              <a:gd name="connsiteY0" fmla="*/ 291245 h 529537"/>
              <a:gd name="connsiteX1" fmla="*/ 119146 w 529537"/>
              <a:gd name="connsiteY1" fmla="*/ 291245 h 529537"/>
              <a:gd name="connsiteX2" fmla="*/ 119146 w 529537"/>
              <a:gd name="connsiteY2" fmla="*/ 0 h 529537"/>
              <a:gd name="connsiteX3" fmla="*/ 410391 w 529537"/>
              <a:gd name="connsiteY3" fmla="*/ 0 h 529537"/>
              <a:gd name="connsiteX4" fmla="*/ 410391 w 529537"/>
              <a:gd name="connsiteY4" fmla="*/ 291245 h 529537"/>
              <a:gd name="connsiteX5" fmla="*/ 529537 w 529537"/>
              <a:gd name="connsiteY5" fmla="*/ 291245 h 529537"/>
              <a:gd name="connsiteX6" fmla="*/ 264769 w 529537"/>
              <a:gd name="connsiteY6" fmla="*/ 529537 h 529537"/>
              <a:gd name="connsiteX7" fmla="*/ 0 w 529537"/>
              <a:gd name="connsiteY7" fmla="*/ 291245 h 52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537" h="529537">
                <a:moveTo>
                  <a:pt x="0" y="291245"/>
                </a:moveTo>
                <a:lnTo>
                  <a:pt x="119146" y="291245"/>
                </a:lnTo>
                <a:lnTo>
                  <a:pt x="119146" y="0"/>
                </a:lnTo>
                <a:lnTo>
                  <a:pt x="410391" y="0"/>
                </a:lnTo>
                <a:lnTo>
                  <a:pt x="410391" y="291245"/>
                </a:lnTo>
                <a:lnTo>
                  <a:pt x="529537" y="291245"/>
                </a:lnTo>
                <a:lnTo>
                  <a:pt x="264769" y="529537"/>
                </a:lnTo>
                <a:lnTo>
                  <a:pt x="0" y="291245"/>
                </a:lnTo>
                <a:close/>
              </a:path>
            </a:pathLst>
          </a:custGeom>
          <a:solidFill>
            <a:srgbClr val="FFF064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816" tIns="26670" rIns="145816" bIns="15773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100" kern="1200" baseline="0">
              <a:solidFill>
                <a:srgbClr val="600000"/>
              </a:solidFill>
              <a:latin typeface="Comic Sans MS" pitchFamily="66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0" y="1621340"/>
            <a:ext cx="576064" cy="1512168"/>
          </a:xfrm>
          <a:prstGeom prst="rect">
            <a:avLst/>
          </a:prstGeom>
          <a:solidFill>
            <a:srgbClr val="FFCB3C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000" baseline="0" dirty="0">
                <a:solidFill>
                  <a:srgbClr val="600000"/>
                </a:solidFill>
                <a:latin typeface="Comic Sans MS" pitchFamily="66" charset="0"/>
              </a:rPr>
              <a:t>Entstehung</a:t>
            </a:r>
          </a:p>
        </p:txBody>
      </p:sp>
    </p:spTree>
    <p:extLst>
      <p:ext uri="{BB962C8B-B14F-4D97-AF65-F5344CB8AC3E}">
        <p14:creationId xmlns:p14="http://schemas.microsoft.com/office/powerpoint/2010/main" val="649535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Geburt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r="17027"/>
          <a:stretch/>
        </p:blipFill>
        <p:spPr>
          <a:xfrm>
            <a:off x="898104" y="1484784"/>
            <a:ext cx="3121992" cy="2983564"/>
          </a:xfrm>
          <a:prstGeom prst="rect">
            <a:avLst/>
          </a:prstGeom>
        </p:spPr>
      </p:pic>
      <p:pic>
        <p:nvPicPr>
          <p:cNvPr id="7" name="Picture 2" descr="C:\Users\Elmar Braig\Documents\Fair zum Erfolg\weissedam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/>
          <a:stretch/>
        </p:blipFill>
        <p:spPr bwMode="auto">
          <a:xfrm>
            <a:off x="4991100" y="1525556"/>
            <a:ext cx="3775009" cy="29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9" r="18235"/>
          <a:stretch/>
        </p:blipFill>
        <p:spPr>
          <a:xfrm>
            <a:off x="3258840" y="2492896"/>
            <a:ext cx="2615250" cy="3816424"/>
          </a:xfrm>
        </p:spPr>
      </p:pic>
      <p:sp>
        <p:nvSpPr>
          <p:cNvPr id="8" name="Rechteck 7"/>
          <p:cNvSpPr/>
          <p:nvPr/>
        </p:nvSpPr>
        <p:spPr>
          <a:xfrm>
            <a:off x="0" y="1621340"/>
            <a:ext cx="576064" cy="1512168"/>
          </a:xfrm>
          <a:prstGeom prst="rect">
            <a:avLst/>
          </a:prstGeom>
          <a:solidFill>
            <a:srgbClr val="FFCB3C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000" baseline="0" dirty="0">
                <a:solidFill>
                  <a:srgbClr val="600000"/>
                </a:solidFill>
                <a:latin typeface="Comic Sans MS" pitchFamily="66" charset="0"/>
              </a:rPr>
              <a:t>Entstehung</a:t>
            </a:r>
          </a:p>
        </p:txBody>
      </p:sp>
    </p:spTree>
    <p:extLst>
      <p:ext uri="{BB962C8B-B14F-4D97-AF65-F5344CB8AC3E}">
        <p14:creationId xmlns:p14="http://schemas.microsoft.com/office/powerpoint/2010/main" val="40796862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64" y="274638"/>
            <a:ext cx="7020272" cy="1143000"/>
          </a:xfrm>
        </p:spPr>
        <p:txBody>
          <a:bodyPr>
            <a:normAutofit/>
          </a:bodyPr>
          <a:lstStyle/>
          <a:p>
            <a:r>
              <a:rPr lang="de-DE" dirty="0"/>
              <a:t>Ausdehnung 2010</a:t>
            </a:r>
          </a:p>
        </p:txBody>
      </p:sp>
      <p:grpSp>
        <p:nvGrpSpPr>
          <p:cNvPr id="55" name="Gruppieren 54"/>
          <p:cNvGrpSpPr>
            <a:grpSpLocks noChangeAspect="1"/>
          </p:cNvGrpSpPr>
          <p:nvPr/>
        </p:nvGrpSpPr>
        <p:grpSpPr>
          <a:xfrm>
            <a:off x="766502" y="1678781"/>
            <a:ext cx="8093375" cy="4342511"/>
            <a:chOff x="1327434" y="2905061"/>
            <a:chExt cx="6489132" cy="28422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89" t="40404" r="21721" b="31715"/>
            <a:stretch/>
          </p:blipFill>
          <p:spPr bwMode="auto">
            <a:xfrm>
              <a:off x="1327434" y="2905061"/>
              <a:ext cx="6489132" cy="284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Ellipse 3"/>
            <p:cNvSpPr/>
            <p:nvPr/>
          </p:nvSpPr>
          <p:spPr>
            <a:xfrm>
              <a:off x="4317365" y="5035033"/>
              <a:ext cx="144000" cy="144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/>
            <p:cNvSpPr/>
            <p:nvPr/>
          </p:nvSpPr>
          <p:spPr>
            <a:xfrm>
              <a:off x="2051720" y="4581128"/>
              <a:ext cx="144000" cy="144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1824064" y="4357008"/>
              <a:ext cx="144000" cy="144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13"/>
            <p:cNvCxnSpPr>
              <a:stCxn id="4" idx="2"/>
            </p:cNvCxnSpPr>
            <p:nvPr/>
          </p:nvCxnSpPr>
          <p:spPr>
            <a:xfrm flipH="1" flipV="1">
              <a:off x="2141049" y="4643161"/>
              <a:ext cx="2176316" cy="463872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>
              <a:stCxn id="6" idx="1"/>
              <a:endCxn id="7" idx="1"/>
            </p:cNvCxnSpPr>
            <p:nvPr/>
          </p:nvCxnSpPr>
          <p:spPr>
            <a:xfrm flipH="1" flipV="1">
              <a:off x="1845152" y="4378096"/>
              <a:ext cx="227656" cy="22412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feld 55"/>
          <p:cNvSpPr txBox="1"/>
          <p:nvPr/>
        </p:nvSpPr>
        <p:spPr>
          <a:xfrm>
            <a:off x="4667448" y="4603017"/>
            <a:ext cx="2632644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SC Weiße Dame Ulm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782211" y="4532928"/>
            <a:ext cx="2339102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KK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Hohentübingen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5576" y="5661248"/>
            <a:ext cx="144026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Google-</a:t>
            </a:r>
            <a:r>
              <a:rPr lang="de-DE" dirty="0" err="1"/>
              <a:t>Maps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0" y="1621340"/>
            <a:ext cx="576064" cy="1512168"/>
          </a:xfrm>
          <a:prstGeom prst="rect">
            <a:avLst/>
          </a:prstGeom>
          <a:solidFill>
            <a:srgbClr val="FFCB3C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000" baseline="0" dirty="0">
                <a:solidFill>
                  <a:srgbClr val="600000"/>
                </a:solidFill>
                <a:latin typeface="Comic Sans MS" pitchFamily="66" charset="0"/>
              </a:rPr>
              <a:t>Entstehung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69334" y="3638060"/>
            <a:ext cx="21600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SF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Ammerbuch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Ausdehnung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9" t="40404" r="21721" b="31715"/>
          <a:stretch/>
        </p:blipFill>
        <p:spPr bwMode="auto">
          <a:xfrm>
            <a:off x="766502" y="1678781"/>
            <a:ext cx="8093375" cy="43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4495604" y="4933042"/>
            <a:ext cx="179600" cy="22000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1669846" y="4239547"/>
            <a:ext cx="179600" cy="22000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385909" y="3897127"/>
            <a:ext cx="179600" cy="22000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711297" y="5495899"/>
            <a:ext cx="179600" cy="22000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466042" y="3249395"/>
            <a:ext cx="179600" cy="22000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2478134" y="3146961"/>
            <a:ext cx="179600" cy="22000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657734" y="2266838"/>
            <a:ext cx="179600" cy="22000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8680277" y="3249395"/>
            <a:ext cx="179600" cy="22000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13"/>
          <p:cNvCxnSpPr>
            <a:stCxn id="4" idx="2"/>
          </p:cNvCxnSpPr>
          <p:nvPr/>
        </p:nvCxnSpPr>
        <p:spPr>
          <a:xfrm flipH="1" flipV="1">
            <a:off x="1781259" y="4334324"/>
            <a:ext cx="2714345" cy="70872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6" idx="1"/>
            <a:endCxn id="7" idx="1"/>
          </p:cNvCxnSpPr>
          <p:nvPr/>
        </p:nvCxnSpPr>
        <p:spPr>
          <a:xfrm flipH="1" flipV="1">
            <a:off x="1412210" y="3929346"/>
            <a:ext cx="283937" cy="34242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H="1" flipV="1">
            <a:off x="4607236" y="5063902"/>
            <a:ext cx="176838" cy="45284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stCxn id="4" idx="1"/>
          </p:cNvCxnSpPr>
          <p:nvPr/>
        </p:nvCxnSpPr>
        <p:spPr>
          <a:xfrm flipH="1" flipV="1">
            <a:off x="3582286" y="3359412"/>
            <a:ext cx="939619" cy="160584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>
            <a:stCxn id="11" idx="7"/>
          </p:cNvCxnSpPr>
          <p:nvPr/>
        </p:nvCxnSpPr>
        <p:spPr>
          <a:xfrm flipH="1">
            <a:off x="1753022" y="3179180"/>
            <a:ext cx="878411" cy="115514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H="1">
            <a:off x="1810714" y="2376843"/>
            <a:ext cx="898086" cy="191578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>
            <a:stCxn id="13" idx="2"/>
          </p:cNvCxnSpPr>
          <p:nvPr/>
        </p:nvCxnSpPr>
        <p:spPr>
          <a:xfrm flipH="1">
            <a:off x="4585405" y="3359400"/>
            <a:ext cx="4094873" cy="164373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4667448" y="4603017"/>
            <a:ext cx="2632644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SC Weiße Dame Ulm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4934923" y="5273032"/>
            <a:ext cx="1754006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SF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Vöhringen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3791814" y="3191369"/>
            <a:ext cx="1838965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SF Göppingen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782211" y="4532928"/>
            <a:ext cx="2339102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KK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Hohentübingen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2678839" y="2807853"/>
            <a:ext cx="1709122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SC Ostfildern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2962132" y="2209506"/>
            <a:ext cx="1911101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SC Winnenden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769334" y="3638060"/>
            <a:ext cx="21600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SF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Ammerbuch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043936" y="2852936"/>
            <a:ext cx="187763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SV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Weichering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898723" y="1768831"/>
            <a:ext cx="179600" cy="22000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34"/>
          <p:cNvCxnSpPr>
            <a:stCxn id="34" idx="2"/>
          </p:cNvCxnSpPr>
          <p:nvPr/>
        </p:nvCxnSpPr>
        <p:spPr>
          <a:xfrm flipH="1">
            <a:off x="2747556" y="1878836"/>
            <a:ext cx="1151167" cy="46630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4120586" y="1678781"/>
            <a:ext cx="1650003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>
                <a:latin typeface="Arial" pitchFamily="34" charset="0"/>
                <a:cs typeface="Arial" pitchFamily="34" charset="0"/>
              </a:rPr>
              <a:t>SP Sulzbach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Gerade Verbindung 37"/>
          <p:cNvCxnSpPr/>
          <p:nvPr/>
        </p:nvCxnSpPr>
        <p:spPr>
          <a:xfrm flipH="1">
            <a:off x="3555986" y="2609616"/>
            <a:ext cx="1378937" cy="72511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4845123" y="2499611"/>
            <a:ext cx="179600" cy="22000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5024723" y="2407743"/>
            <a:ext cx="2512483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SV Aalen-Ellwangen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55576" y="5661248"/>
            <a:ext cx="144026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Google-</a:t>
            </a:r>
            <a:r>
              <a:rPr lang="de-DE" dirty="0" err="1"/>
              <a:t>Maps</a:t>
            </a:r>
            <a:endParaRPr lang="de-DE" dirty="0"/>
          </a:p>
        </p:txBody>
      </p:sp>
      <p:sp>
        <p:nvSpPr>
          <p:cNvPr id="43" name="Rechteck 42"/>
          <p:cNvSpPr/>
          <p:nvPr/>
        </p:nvSpPr>
        <p:spPr>
          <a:xfrm>
            <a:off x="0" y="1621340"/>
            <a:ext cx="576064" cy="1512168"/>
          </a:xfrm>
          <a:prstGeom prst="rect">
            <a:avLst/>
          </a:prstGeom>
          <a:solidFill>
            <a:srgbClr val="FFCB3C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000" baseline="0" dirty="0">
                <a:solidFill>
                  <a:srgbClr val="600000"/>
                </a:solidFill>
                <a:latin typeface="Comic Sans MS" pitchFamily="66" charset="0"/>
              </a:rPr>
              <a:t>Entstehung</a:t>
            </a:r>
          </a:p>
        </p:txBody>
      </p:sp>
    </p:spTree>
    <p:extLst>
      <p:ext uri="{BB962C8B-B14F-4D97-AF65-F5344CB8AC3E}">
        <p14:creationId xmlns:p14="http://schemas.microsoft.com/office/powerpoint/2010/main" val="14674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Leitbild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de-DE" sz="3000" dirty="0"/>
              <a:t>Schwerpunkt Jugendarbeit </a:t>
            </a:r>
          </a:p>
          <a:p>
            <a:pPr>
              <a:buBlip>
                <a:blip r:embed="rId3"/>
              </a:buBlip>
            </a:pPr>
            <a:r>
              <a:rPr lang="de-DE" sz="3000" dirty="0"/>
              <a:t>Förderung aller Interessierter </a:t>
            </a:r>
          </a:p>
          <a:p>
            <a:pPr>
              <a:buBlip>
                <a:blip r:embed="rId3"/>
              </a:buBlip>
            </a:pPr>
            <a:r>
              <a:rPr lang="de-DE" sz="3000" dirty="0"/>
              <a:t>Ohne Leistungszwang</a:t>
            </a:r>
          </a:p>
          <a:p>
            <a:pPr>
              <a:buBlip>
                <a:blip r:embed="rId3"/>
              </a:buBlip>
            </a:pPr>
            <a:r>
              <a:rPr lang="de-DE" dirty="0"/>
              <a:t>Erfolge nur durch gute Spiele</a:t>
            </a:r>
          </a:p>
          <a:p>
            <a:pPr>
              <a:buBlip>
                <a:blip r:embed="rId3"/>
              </a:buBlip>
            </a:pPr>
            <a:r>
              <a:rPr lang="de-DE" dirty="0"/>
              <a:t>keine gezielte Abwerbung!</a:t>
            </a:r>
          </a:p>
        </p:txBody>
      </p:sp>
      <p:sp>
        <p:nvSpPr>
          <p:cNvPr id="5" name="Rechteck 4"/>
          <p:cNvSpPr/>
          <p:nvPr/>
        </p:nvSpPr>
        <p:spPr>
          <a:xfrm>
            <a:off x="0" y="3128613"/>
            <a:ext cx="576064" cy="1512168"/>
          </a:xfrm>
          <a:prstGeom prst="rect">
            <a:avLst/>
          </a:prstGeom>
          <a:solidFill>
            <a:srgbClr val="FFCB3C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000" baseline="0" dirty="0">
                <a:solidFill>
                  <a:srgbClr val="600000"/>
                </a:solidFill>
                <a:latin typeface="Comic Sans MS" pitchFamily="66" charset="0"/>
              </a:rPr>
              <a:t>Leitbild</a:t>
            </a:r>
          </a:p>
        </p:txBody>
      </p:sp>
    </p:spTree>
    <p:extLst>
      <p:ext uri="{BB962C8B-B14F-4D97-AF65-F5344CB8AC3E}">
        <p14:creationId xmlns:p14="http://schemas.microsoft.com/office/powerpoint/2010/main" val="1086374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800" dirty="0"/>
              <a:t>Trainingsveranstaltungen</a:t>
            </a:r>
          </a:p>
        </p:txBody>
      </p:sp>
      <p:pic>
        <p:nvPicPr>
          <p:cNvPr id="1029" name="Picture 5" descr="C:\Users\Elmar Braig\Documents\Fair zum Erfolg\Ijet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7397"/>
            <a:ext cx="3420000" cy="256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sp>
        <p:nvSpPr>
          <p:cNvPr id="5" name="Textfeld 4"/>
          <p:cNvSpPr txBox="1"/>
          <p:nvPr/>
        </p:nvSpPr>
        <p:spPr>
          <a:xfrm>
            <a:off x="1289231" y="4208609"/>
            <a:ext cx="2784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latin typeface="Comic Sans MS" panose="030F0702030302020204" pitchFamily="66" charset="0"/>
              </a:rPr>
              <a:t>GM/IM-Training </a:t>
            </a:r>
            <a:br>
              <a:rPr lang="de-DE" sz="2400" dirty="0">
                <a:latin typeface="Comic Sans MS" panose="030F0702030302020204" pitchFamily="66" charset="0"/>
              </a:rPr>
            </a:br>
            <a:r>
              <a:rPr lang="de-DE" sz="2400" dirty="0">
                <a:latin typeface="Comic Sans MS" panose="030F0702030302020204" pitchFamily="66" charset="0"/>
              </a:rPr>
              <a:t>Lanka, </a:t>
            </a:r>
            <a:r>
              <a:rPr lang="de-DE" sz="2400" dirty="0" err="1">
                <a:latin typeface="Comic Sans MS" panose="030F0702030302020204" pitchFamily="66" charset="0"/>
              </a:rPr>
              <a:t>Manakov</a:t>
            </a:r>
            <a:r>
              <a:rPr lang="de-DE" sz="2400" dirty="0">
                <a:latin typeface="Comic Sans MS" panose="030F0702030302020204" pitchFamily="66" charset="0"/>
              </a:rPr>
              <a:t>, …</a:t>
            </a:r>
          </a:p>
        </p:txBody>
      </p:sp>
      <p:pic>
        <p:nvPicPr>
          <p:cNvPr id="8" name="Picture 6" descr="C:\Users\Elmar Braig\Documents\Fair zum Erfolg\dita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95" y="1556791"/>
            <a:ext cx="3420000" cy="256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sp>
        <p:nvSpPr>
          <p:cNvPr id="9" name="Textfeld 8"/>
          <p:cNvSpPr txBox="1"/>
          <p:nvPr/>
        </p:nvSpPr>
        <p:spPr>
          <a:xfrm>
            <a:off x="5364088" y="4208608"/>
            <a:ext cx="2693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latin typeface="Comic Sans MS" panose="030F0702030302020204" pitchFamily="66" charset="0"/>
              </a:rPr>
              <a:t>DITAM</a:t>
            </a:r>
          </a:p>
          <a:p>
            <a:pPr algn="ctr"/>
            <a:r>
              <a:rPr lang="de-DE" sz="2400" dirty="0" err="1">
                <a:latin typeface="Comic Sans MS" panose="030F0702030302020204" pitchFamily="66" charset="0"/>
              </a:rPr>
              <a:t>Stationentraining</a:t>
            </a:r>
            <a:endParaRPr lang="de-DE" sz="2400" dirty="0">
              <a:latin typeface="Comic Sans MS" panose="030F0702030302020204" pitchFamily="66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-7553" y="4656380"/>
            <a:ext cx="576064" cy="1512168"/>
          </a:xfrm>
          <a:prstGeom prst="rect">
            <a:avLst/>
          </a:prstGeom>
          <a:solidFill>
            <a:srgbClr val="FFCB3C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000" baseline="0" dirty="0">
                <a:solidFill>
                  <a:srgbClr val="600000"/>
                </a:solidFill>
                <a:latin typeface="Comic Sans MS" pitchFamily="66" charset="0"/>
              </a:rPr>
              <a:t>Aktionen</a:t>
            </a:r>
          </a:p>
        </p:txBody>
      </p:sp>
    </p:spTree>
    <p:extLst>
      <p:ext uri="{BB962C8B-B14F-4D97-AF65-F5344CB8AC3E}">
        <p14:creationId xmlns:p14="http://schemas.microsoft.com/office/powerpoint/2010/main" val="2732662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800" dirty="0"/>
              <a:t>Schachfreizeiten</a:t>
            </a:r>
          </a:p>
        </p:txBody>
      </p:sp>
      <p:pic>
        <p:nvPicPr>
          <p:cNvPr id="2050" name="Picture 2" descr="C:\Users\Elmar Braig\Documents\Fair zum Erfolg\freizeit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24" y="1319560"/>
            <a:ext cx="6723123" cy="50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/>
        </p:spPr>
      </p:pic>
      <p:sp>
        <p:nvSpPr>
          <p:cNvPr id="5" name="Rechteck 4"/>
          <p:cNvSpPr/>
          <p:nvPr/>
        </p:nvSpPr>
        <p:spPr>
          <a:xfrm>
            <a:off x="-7553" y="4656380"/>
            <a:ext cx="576064" cy="1512168"/>
          </a:xfrm>
          <a:prstGeom prst="rect">
            <a:avLst/>
          </a:prstGeom>
          <a:solidFill>
            <a:srgbClr val="FFCB3C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000" baseline="0" dirty="0">
                <a:solidFill>
                  <a:srgbClr val="600000"/>
                </a:solidFill>
                <a:latin typeface="Comic Sans MS" pitchFamily="66" charset="0"/>
              </a:rPr>
              <a:t>Aktionen</a:t>
            </a:r>
          </a:p>
        </p:txBody>
      </p:sp>
    </p:spTree>
    <p:extLst>
      <p:ext uri="{BB962C8B-B14F-4D97-AF65-F5344CB8AC3E}">
        <p14:creationId xmlns:p14="http://schemas.microsoft.com/office/powerpoint/2010/main" val="315913478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Bildschirmpräsentation (4:3)</PresentationFormat>
  <Paragraphs>88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Comic Sans MS</vt:lpstr>
      <vt:lpstr>Webdings</vt:lpstr>
      <vt:lpstr>Wingdings</vt:lpstr>
      <vt:lpstr>Larissa</vt:lpstr>
      <vt:lpstr>2_Larissa</vt:lpstr>
      <vt:lpstr>1_Larissa</vt:lpstr>
      <vt:lpstr>Fair zum Erfolg</vt:lpstr>
      <vt:lpstr>Überblick</vt:lpstr>
      <vt:lpstr>Entstehung</vt:lpstr>
      <vt:lpstr>Geburt</vt:lpstr>
      <vt:lpstr>Ausdehnung 2010</vt:lpstr>
      <vt:lpstr>Ausdehnung 2015</vt:lpstr>
      <vt:lpstr>Das Leitbild</vt:lpstr>
      <vt:lpstr>Trainingsveranstaltungen</vt:lpstr>
      <vt:lpstr>Schachfreizeiten</vt:lpstr>
      <vt:lpstr>Trainereinstiegskurs</vt:lpstr>
      <vt:lpstr>Fazit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Elmar Braig</dc:creator>
  <cp:lastModifiedBy>Elmar Braig</cp:lastModifiedBy>
  <cp:revision>191</cp:revision>
  <dcterms:created xsi:type="dcterms:W3CDTF">2012-10-31T16:01:31Z</dcterms:created>
  <dcterms:modified xsi:type="dcterms:W3CDTF">2017-04-01T10:44:14Z</dcterms:modified>
</cp:coreProperties>
</file>